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876" r:id="rId3"/>
    <p:sldId id="877" r:id="rId4"/>
    <p:sldId id="884" r:id="rId5"/>
    <p:sldId id="885" r:id="rId6"/>
    <p:sldId id="886"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86" autoAdjust="0"/>
    <p:restoredTop sz="82167" autoAdjust="0"/>
  </p:normalViewPr>
  <p:slideViewPr>
    <p:cSldViewPr>
      <p:cViewPr varScale="1">
        <p:scale>
          <a:sx n="176" d="100"/>
          <a:sy n="176" d="100"/>
        </p:scale>
        <p:origin x="114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12/20/19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88795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689410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860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569698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45816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5:1-10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dirty="0">
                <a:solidFill>
                  <a:schemeClr val="bg1"/>
                </a:solidFill>
                <a:latin typeface="Times New Roman" panose="02020603050405020304" pitchFamily="18" charset="0"/>
                <a:ea typeface="Arial" panose="020B0604020202020204" pitchFamily="34" charset="0"/>
              </a:rPr>
              <a:t>5 </a:t>
            </a:r>
            <a:r>
              <a:rPr lang="en-AU" sz="2800" dirty="0">
                <a:solidFill>
                  <a:schemeClr val="bg1"/>
                </a:solidFill>
                <a:latin typeface="Times New Roman" panose="02020603050405020304" pitchFamily="18" charset="0"/>
                <a:ea typeface="Arial" panose="020B0604020202020204" pitchFamily="34" charset="0"/>
              </a:rPr>
              <a:t>For we know that if the tent that is our earthly home is destroyed, we have a building from God, a house not made with hands, eternal in the heavens.  </a:t>
            </a:r>
            <a:r>
              <a:rPr lang="en-AU" sz="2800" b="1" baseline="30000" dirty="0">
                <a:solidFill>
                  <a:schemeClr val="bg1"/>
                </a:solidFill>
                <a:latin typeface="Times New Roman" panose="02020603050405020304" pitchFamily="18" charset="0"/>
                <a:ea typeface="Arial" panose="020B0604020202020204" pitchFamily="34" charset="0"/>
              </a:rPr>
              <a:t>2 </a:t>
            </a:r>
            <a:r>
              <a:rPr lang="en-AU" sz="2800" dirty="0">
                <a:solidFill>
                  <a:schemeClr val="bg1"/>
                </a:solidFill>
                <a:latin typeface="Times New Roman" panose="02020603050405020304" pitchFamily="18" charset="0"/>
                <a:ea typeface="Arial" panose="020B0604020202020204" pitchFamily="34" charset="0"/>
              </a:rPr>
              <a:t>For in this tent we groan, longing to put on our heavenly dwelling, </a:t>
            </a:r>
            <a:r>
              <a:rPr lang="en-AU" sz="2800" b="1" baseline="30000" dirty="0">
                <a:solidFill>
                  <a:schemeClr val="bg1"/>
                </a:solidFill>
                <a:latin typeface="Times New Roman" panose="02020603050405020304" pitchFamily="18" charset="0"/>
                <a:ea typeface="Arial" panose="020B0604020202020204" pitchFamily="34" charset="0"/>
              </a:rPr>
              <a:t>3 </a:t>
            </a:r>
            <a:r>
              <a:rPr lang="en-AU" sz="2800" dirty="0">
                <a:solidFill>
                  <a:schemeClr val="bg1"/>
                </a:solidFill>
                <a:latin typeface="Times New Roman" panose="02020603050405020304" pitchFamily="18" charset="0"/>
                <a:ea typeface="Arial" panose="020B0604020202020204" pitchFamily="34" charset="0"/>
              </a:rPr>
              <a:t>if indeed by putting it on we may not be found naked.  </a:t>
            </a:r>
            <a:r>
              <a:rPr lang="en-AU" sz="2800" b="1" baseline="30000"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For while we are still in this tent, we groan, being burdened — not that we would be unclothed, but that we would be further clothed, so that what is mortal may be swallowed up by life.  </a:t>
            </a:r>
            <a:r>
              <a:rPr lang="en-AU" sz="2800" b="1" baseline="30000" dirty="0">
                <a:solidFill>
                  <a:schemeClr val="bg1"/>
                </a:solidFill>
                <a:latin typeface="Times New Roman" panose="02020603050405020304" pitchFamily="18" charset="0"/>
                <a:ea typeface="Arial" panose="020B0604020202020204" pitchFamily="34" charset="0"/>
              </a:rPr>
              <a:t>5 </a:t>
            </a:r>
            <a:r>
              <a:rPr lang="en-AU" sz="2800" dirty="0">
                <a:solidFill>
                  <a:schemeClr val="bg1"/>
                </a:solidFill>
                <a:latin typeface="Times New Roman" panose="02020603050405020304" pitchFamily="18" charset="0"/>
                <a:ea typeface="Arial" panose="020B0604020202020204" pitchFamily="34" charset="0"/>
              </a:rPr>
              <a:t>He who has prepared us for this very thing is God, who has given us the Spirit as a guarantee.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49983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1629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6 </a:t>
            </a:r>
            <a:r>
              <a:rPr lang="en-AU" sz="2800" dirty="0">
                <a:solidFill>
                  <a:schemeClr val="bg1"/>
                </a:solidFill>
                <a:latin typeface="Times New Roman" panose="02020603050405020304" pitchFamily="18" charset="0"/>
                <a:ea typeface="Arial" panose="020B0604020202020204" pitchFamily="34" charset="0"/>
              </a:rPr>
              <a:t>So we are always of good courage.  We know that while we are at home in the body we are away from the Lord, </a:t>
            </a:r>
            <a:r>
              <a:rPr lang="en-AU" sz="2800" b="1" baseline="30000" dirty="0">
                <a:solidFill>
                  <a:schemeClr val="bg1"/>
                </a:solidFill>
                <a:latin typeface="Times New Roman" panose="02020603050405020304" pitchFamily="18" charset="0"/>
                <a:ea typeface="Arial" panose="020B0604020202020204" pitchFamily="34" charset="0"/>
              </a:rPr>
              <a:t>7 </a:t>
            </a:r>
            <a:r>
              <a:rPr lang="en-AU" sz="2800" dirty="0">
                <a:solidFill>
                  <a:schemeClr val="bg1"/>
                </a:solidFill>
                <a:latin typeface="Times New Roman" panose="02020603050405020304" pitchFamily="18" charset="0"/>
                <a:ea typeface="Arial" panose="020B0604020202020204" pitchFamily="34" charset="0"/>
              </a:rPr>
              <a:t>for we walk by faith, not by sight.  </a:t>
            </a:r>
            <a:r>
              <a:rPr lang="en-AU" sz="2800" b="1" baseline="30000" dirty="0">
                <a:solidFill>
                  <a:schemeClr val="bg1"/>
                </a:solidFill>
                <a:latin typeface="Times New Roman" panose="02020603050405020304" pitchFamily="18" charset="0"/>
                <a:ea typeface="Arial" panose="020B0604020202020204" pitchFamily="34" charset="0"/>
              </a:rPr>
              <a:t>8 </a:t>
            </a:r>
            <a:r>
              <a:rPr lang="en-AU" sz="2800" dirty="0">
                <a:solidFill>
                  <a:schemeClr val="bg1"/>
                </a:solidFill>
                <a:latin typeface="Times New Roman" panose="02020603050405020304" pitchFamily="18" charset="0"/>
                <a:ea typeface="Arial" panose="020B0604020202020204" pitchFamily="34" charset="0"/>
              </a:rPr>
              <a:t>Yes, we are of good courage, and we would rather be away from the body and at home with the Lord.  </a:t>
            </a: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So whether we are at home or away, we make it our aim to please him.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For we must all appear before the judgment seat of Christ, so that each one may receive what is due for what he has done in the body, whether good or evil.</a:t>
            </a:r>
            <a:r>
              <a:rPr lang="en-AU" sz="2800" dirty="0">
                <a:solidFill>
                  <a:schemeClr val="bg1"/>
                </a:solidFill>
              </a:rPr>
              <a:t> </a:t>
            </a:r>
            <a:endParaRPr lang="en-GB" sz="25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2815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8750" y="590957"/>
            <a:ext cx="9144000" cy="707886"/>
          </a:xfrm>
          <a:prstGeom prst="rect">
            <a:avLst/>
          </a:prstGeom>
          <a:noFill/>
          <a:ln>
            <a:noFill/>
          </a:ln>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This life isn’t about </a:t>
            </a:r>
            <a:r>
              <a:rPr lang="en-AU" sz="2000" i="1" dirty="0">
                <a:solidFill>
                  <a:schemeClr val="bg1"/>
                </a:solidFill>
                <a:latin typeface="Times New Roman" panose="02020603050405020304" pitchFamily="18" charset="0"/>
                <a:cs typeface="Times New Roman" panose="02020603050405020304" pitchFamily="18" charset="0"/>
              </a:rPr>
              <a:t>‘passing time in heaven’s waiting-room’</a:t>
            </a:r>
            <a:r>
              <a:rPr lang="en-AU" sz="2000" dirty="0">
                <a:solidFill>
                  <a:schemeClr val="bg1"/>
                </a:solidFill>
                <a:latin typeface="Times New Roman" panose="02020603050405020304" pitchFamily="18" charset="0"/>
                <a:cs typeface="Times New Roman" panose="02020603050405020304" pitchFamily="18" charset="0"/>
              </a:rPr>
              <a:t>.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(so heavenly-minded, we’re of no Earthly use)</a:t>
            </a:r>
          </a:p>
        </p:txBody>
      </p:sp>
      <p:sp>
        <p:nvSpPr>
          <p:cNvPr id="12" name="TextBox 11">
            <a:extLst>
              <a:ext uri="{FF2B5EF4-FFF2-40B4-BE49-F238E27FC236}">
                <a16:creationId xmlns:a16="http://schemas.microsoft.com/office/drawing/2014/main" id="{357E4AAD-A78A-2940-9B56-714D394EDF0C}"/>
              </a:ext>
            </a:extLst>
          </p:cNvPr>
          <p:cNvSpPr txBox="1"/>
          <p:nvPr/>
        </p:nvSpPr>
        <p:spPr>
          <a:xfrm>
            <a:off x="0" y="9118"/>
            <a:ext cx="9144000" cy="707886"/>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An ‘Eternal Perspective’:    Following Jesus isn’t a theory – It’s Life!!!</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Don’t hold too tightly to this life and don’t focus too much on this life.</a:t>
            </a:r>
          </a:p>
        </p:txBody>
      </p:sp>
      <p:sp>
        <p:nvSpPr>
          <p:cNvPr id="6" name="TextBox 5">
            <a:extLst>
              <a:ext uri="{FF2B5EF4-FFF2-40B4-BE49-F238E27FC236}">
                <a16:creationId xmlns:a16="http://schemas.microsoft.com/office/drawing/2014/main" id="{4ED7EDBB-54B2-EB4D-9E37-3FE437F9AB3C}"/>
              </a:ext>
            </a:extLst>
          </p:cNvPr>
          <p:cNvSpPr txBox="1"/>
          <p:nvPr/>
        </p:nvSpPr>
        <p:spPr>
          <a:xfrm>
            <a:off x="16840" y="1246770"/>
            <a:ext cx="9144000" cy="1323439"/>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When we are raised, we will have an eternal body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a:t>
            </a:r>
            <a:r>
              <a:rPr lang="en-AU" sz="2000" b="1" dirty="0">
                <a:solidFill>
                  <a:srgbClr val="FFFF00"/>
                </a:solidFill>
                <a:latin typeface="Times New Roman" panose="02020603050405020304" pitchFamily="18" charset="0"/>
                <a:cs typeface="Times New Roman" panose="02020603050405020304" pitchFamily="18" charset="0"/>
              </a:rPr>
              <a:t>Not</a:t>
            </a:r>
            <a:r>
              <a:rPr lang="en-AU" sz="2000" dirty="0">
                <a:solidFill>
                  <a:srgbClr val="FFFF00"/>
                </a:solidFill>
                <a:latin typeface="Times New Roman" panose="02020603050405020304" pitchFamily="18" charset="0"/>
                <a:cs typeface="Times New Roman" panose="02020603050405020304" pitchFamily="18" charset="0"/>
              </a:rPr>
              <a:t> a free or floating spirit like the Gnostics taught)</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Tent” = Earthly body.  Temporary;  Burdened;  Groaning</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 building” = Heavenly body;  Eternal;  Glorious;  Life </a:t>
            </a:r>
          </a:p>
        </p:txBody>
      </p:sp>
      <p:sp>
        <p:nvSpPr>
          <p:cNvPr id="18" name="Rectangle 17">
            <a:extLst>
              <a:ext uri="{FF2B5EF4-FFF2-40B4-BE49-F238E27FC236}">
                <a16:creationId xmlns:a16="http://schemas.microsoft.com/office/drawing/2014/main" id="{50D526F1-DF96-1B49-8B8D-29F7F6D7B87E}"/>
              </a:ext>
            </a:extLst>
          </p:cNvPr>
          <p:cNvSpPr/>
          <p:nvPr/>
        </p:nvSpPr>
        <p:spPr>
          <a:xfrm>
            <a:off x="153014" y="3364520"/>
            <a:ext cx="8820472" cy="646331"/>
          </a:xfrm>
          <a:prstGeom prst="rect">
            <a:avLst/>
          </a:prstGeom>
          <a:solidFill>
            <a:schemeClr val="bg1"/>
          </a:solidFill>
        </p:spPr>
        <p:txBody>
          <a:bodyPr wrap="square">
            <a:spAutoFit/>
          </a:bodyPr>
          <a:lstStyle/>
          <a:p>
            <a:r>
              <a:rPr lang="en-AU" b="1" dirty="0">
                <a:latin typeface="Comic Sans MS" panose="030F0902030302020204" pitchFamily="66" charset="0"/>
                <a:ea typeface="Arial" panose="020B0604020202020204" pitchFamily="34" charset="0"/>
              </a:rPr>
              <a:t>5 </a:t>
            </a:r>
            <a:r>
              <a:rPr lang="en-AU" dirty="0">
                <a:latin typeface="Comic Sans MS" panose="030F0902030302020204" pitchFamily="66" charset="0"/>
                <a:ea typeface="Arial" panose="020B0604020202020204" pitchFamily="34" charset="0"/>
              </a:rPr>
              <a:t>For we know that if the tent that is our earthly home is destroyed, we have a building from God, a house not made with hands, eternal in the heavens.</a:t>
            </a:r>
            <a:r>
              <a:rPr lang="en-AU" dirty="0">
                <a:latin typeface="Comic Sans MS" panose="030F0902030302020204" pitchFamily="66" charset="0"/>
              </a:rPr>
              <a:t> </a:t>
            </a:r>
          </a:p>
        </p:txBody>
      </p:sp>
    </p:spTree>
    <p:extLst>
      <p:ext uri="{BB962C8B-B14F-4D97-AF65-F5344CB8AC3E}">
        <p14:creationId xmlns:p14="http://schemas.microsoft.com/office/powerpoint/2010/main" val="147861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6" grpId="0"/>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8750" y="590957"/>
            <a:ext cx="9144000" cy="707886"/>
          </a:xfrm>
          <a:prstGeom prst="rect">
            <a:avLst/>
          </a:prstGeom>
          <a:noFill/>
          <a:ln>
            <a:noFill/>
          </a:ln>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This life isn’t about </a:t>
            </a:r>
            <a:r>
              <a:rPr lang="en-AU" sz="2000" i="1" dirty="0">
                <a:solidFill>
                  <a:schemeClr val="bg1"/>
                </a:solidFill>
                <a:latin typeface="Times New Roman" panose="02020603050405020304" pitchFamily="18" charset="0"/>
                <a:cs typeface="Times New Roman" panose="02020603050405020304" pitchFamily="18" charset="0"/>
              </a:rPr>
              <a:t>‘passing time in heaven’s waiting-room’</a:t>
            </a:r>
            <a:r>
              <a:rPr lang="en-AU" sz="2000" dirty="0">
                <a:solidFill>
                  <a:schemeClr val="bg1"/>
                </a:solidFill>
                <a:latin typeface="Times New Roman" panose="02020603050405020304" pitchFamily="18" charset="0"/>
                <a:cs typeface="Times New Roman" panose="02020603050405020304" pitchFamily="18" charset="0"/>
              </a:rPr>
              <a:t>.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(so heavenly-minded, we’re of no Earthly use)</a:t>
            </a:r>
          </a:p>
        </p:txBody>
      </p:sp>
      <p:sp>
        <p:nvSpPr>
          <p:cNvPr id="12" name="TextBox 11">
            <a:extLst>
              <a:ext uri="{FF2B5EF4-FFF2-40B4-BE49-F238E27FC236}">
                <a16:creationId xmlns:a16="http://schemas.microsoft.com/office/drawing/2014/main" id="{357E4AAD-A78A-2940-9B56-714D394EDF0C}"/>
              </a:ext>
            </a:extLst>
          </p:cNvPr>
          <p:cNvSpPr txBox="1"/>
          <p:nvPr/>
        </p:nvSpPr>
        <p:spPr>
          <a:xfrm>
            <a:off x="0" y="9118"/>
            <a:ext cx="9144000" cy="707886"/>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An ‘Eternal Perspective’:    Following Jesus isn’t a theory – It’s Life!!!</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Don’t hold too tightly to this life and don’t focus too much on this life.</a:t>
            </a:r>
          </a:p>
        </p:txBody>
      </p:sp>
      <p:sp>
        <p:nvSpPr>
          <p:cNvPr id="18" name="Rectangle 17">
            <a:extLst>
              <a:ext uri="{FF2B5EF4-FFF2-40B4-BE49-F238E27FC236}">
                <a16:creationId xmlns:a16="http://schemas.microsoft.com/office/drawing/2014/main" id="{50D526F1-DF96-1B49-8B8D-29F7F6D7B87E}"/>
              </a:ext>
            </a:extLst>
          </p:cNvPr>
          <p:cNvSpPr/>
          <p:nvPr/>
        </p:nvSpPr>
        <p:spPr>
          <a:xfrm>
            <a:off x="827584" y="2537196"/>
            <a:ext cx="6507218" cy="646331"/>
          </a:xfrm>
          <a:prstGeom prst="rect">
            <a:avLst/>
          </a:prstGeom>
          <a:solidFill>
            <a:schemeClr val="bg1"/>
          </a:solidFill>
        </p:spPr>
        <p:txBody>
          <a:bodyPr wrap="square">
            <a:spAutoFit/>
          </a:bodyPr>
          <a:lstStyle/>
          <a:p>
            <a:r>
              <a:rPr lang="en-AU" dirty="0">
                <a:latin typeface="Comic Sans MS" panose="030F0902030302020204" pitchFamily="66" charset="0"/>
              </a:rPr>
              <a:t>We know that while we are at home in the body we are away from the Lord, </a:t>
            </a:r>
            <a:r>
              <a:rPr lang="en-AU" b="1" baseline="30000" dirty="0">
                <a:latin typeface="Comic Sans MS" panose="030F0902030302020204" pitchFamily="66" charset="0"/>
              </a:rPr>
              <a:t>7 </a:t>
            </a:r>
            <a:r>
              <a:rPr lang="en-AU" dirty="0">
                <a:latin typeface="Comic Sans MS" panose="030F0902030302020204" pitchFamily="66" charset="0"/>
              </a:rPr>
              <a:t>for we walk by faith, not by sight. </a:t>
            </a:r>
          </a:p>
        </p:txBody>
      </p:sp>
      <p:sp>
        <p:nvSpPr>
          <p:cNvPr id="19" name="TextBox 18">
            <a:extLst>
              <a:ext uri="{FF2B5EF4-FFF2-40B4-BE49-F238E27FC236}">
                <a16:creationId xmlns:a16="http://schemas.microsoft.com/office/drawing/2014/main" id="{FECE7A65-D99F-3648-A329-324773985E6A}"/>
              </a:ext>
            </a:extLst>
          </p:cNvPr>
          <p:cNvSpPr txBox="1"/>
          <p:nvPr/>
        </p:nvSpPr>
        <p:spPr>
          <a:xfrm>
            <a:off x="8750" y="3177805"/>
            <a:ext cx="9144000"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to </a:t>
            </a:r>
            <a:r>
              <a:rPr lang="en-AU" sz="1900" dirty="0">
                <a:solidFill>
                  <a:srgbClr val="FFFF00"/>
                </a:solidFill>
                <a:latin typeface="Comic Sans MS" panose="030F0902030302020204" pitchFamily="66" charset="0"/>
                <a:cs typeface="Times New Roman" panose="02020603050405020304" pitchFamily="18" charset="0"/>
              </a:rPr>
              <a:t>walk by faith, not by sight</a:t>
            </a:r>
            <a:r>
              <a:rPr lang="en-AU" sz="2000" dirty="0">
                <a:solidFill>
                  <a:srgbClr val="FFFF00"/>
                </a:solidFill>
                <a:latin typeface="Times New Roman" panose="02020603050405020304" pitchFamily="18" charset="0"/>
                <a:cs typeface="Times New Roman" panose="02020603050405020304" pitchFamily="18" charset="0"/>
              </a:rPr>
              <a:t>, is to live this life, with a certainty in the resurrection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Holy Spirit in our lives is the guarantee of the resurrection</a:t>
            </a:r>
          </a:p>
        </p:txBody>
      </p:sp>
      <p:sp>
        <p:nvSpPr>
          <p:cNvPr id="7" name="TextBox 6">
            <a:extLst>
              <a:ext uri="{FF2B5EF4-FFF2-40B4-BE49-F238E27FC236}">
                <a16:creationId xmlns:a16="http://schemas.microsoft.com/office/drawing/2014/main" id="{08B449F7-27B2-D544-8EB7-5103E0C023FF}"/>
              </a:ext>
            </a:extLst>
          </p:cNvPr>
          <p:cNvSpPr txBox="1"/>
          <p:nvPr/>
        </p:nvSpPr>
        <p:spPr>
          <a:xfrm>
            <a:off x="8750" y="1213757"/>
            <a:ext cx="9144000" cy="1323439"/>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When we are raised, we will have an eternal body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a:t>
            </a:r>
            <a:r>
              <a:rPr lang="en-AU" sz="2000" b="1" dirty="0">
                <a:solidFill>
                  <a:srgbClr val="FFFF00"/>
                </a:solidFill>
                <a:latin typeface="Times New Roman" panose="02020603050405020304" pitchFamily="18" charset="0"/>
                <a:cs typeface="Times New Roman" panose="02020603050405020304" pitchFamily="18" charset="0"/>
              </a:rPr>
              <a:t>Not</a:t>
            </a:r>
            <a:r>
              <a:rPr lang="en-AU" sz="2000" dirty="0">
                <a:solidFill>
                  <a:srgbClr val="FFFF00"/>
                </a:solidFill>
                <a:latin typeface="Times New Roman" panose="02020603050405020304" pitchFamily="18" charset="0"/>
                <a:cs typeface="Times New Roman" panose="02020603050405020304" pitchFamily="18" charset="0"/>
              </a:rPr>
              <a:t> a free or floating spirit like the Gnostics taught)</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Tent” = Earthly body.  Temporary;  Burdened;  Groaning</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 building” = Heavenly body;  Eternal;  Glorious;  Life </a:t>
            </a:r>
          </a:p>
        </p:txBody>
      </p:sp>
    </p:spTree>
    <p:extLst>
      <p:ext uri="{BB962C8B-B14F-4D97-AF65-F5344CB8AC3E}">
        <p14:creationId xmlns:p14="http://schemas.microsoft.com/office/powerpoint/2010/main" val="298377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8750" y="590957"/>
            <a:ext cx="9144000" cy="707886"/>
          </a:xfrm>
          <a:prstGeom prst="rect">
            <a:avLst/>
          </a:prstGeom>
          <a:noFill/>
          <a:ln>
            <a:noFill/>
          </a:ln>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This life isn’t about </a:t>
            </a:r>
            <a:r>
              <a:rPr lang="en-AU" sz="2000" i="1" dirty="0">
                <a:solidFill>
                  <a:schemeClr val="bg1"/>
                </a:solidFill>
                <a:latin typeface="Times New Roman" panose="02020603050405020304" pitchFamily="18" charset="0"/>
                <a:cs typeface="Times New Roman" panose="02020603050405020304" pitchFamily="18" charset="0"/>
              </a:rPr>
              <a:t>‘passing time in heaven’s waiting-room’</a:t>
            </a:r>
            <a:r>
              <a:rPr lang="en-AU" sz="2000" dirty="0">
                <a:solidFill>
                  <a:schemeClr val="bg1"/>
                </a:solidFill>
                <a:latin typeface="Times New Roman" panose="02020603050405020304" pitchFamily="18" charset="0"/>
                <a:cs typeface="Times New Roman" panose="02020603050405020304" pitchFamily="18" charset="0"/>
              </a:rPr>
              <a:t>.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(so heavenly-minded, we’re of no Earthly use)</a:t>
            </a:r>
          </a:p>
        </p:txBody>
      </p:sp>
      <p:sp>
        <p:nvSpPr>
          <p:cNvPr id="12" name="TextBox 11">
            <a:extLst>
              <a:ext uri="{FF2B5EF4-FFF2-40B4-BE49-F238E27FC236}">
                <a16:creationId xmlns:a16="http://schemas.microsoft.com/office/drawing/2014/main" id="{357E4AAD-A78A-2940-9B56-714D394EDF0C}"/>
              </a:ext>
            </a:extLst>
          </p:cNvPr>
          <p:cNvSpPr txBox="1"/>
          <p:nvPr/>
        </p:nvSpPr>
        <p:spPr>
          <a:xfrm>
            <a:off x="0" y="9118"/>
            <a:ext cx="9144000" cy="707886"/>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An ‘Eternal Perspective’:    Following Jesus isn’t a theory – It’s Life!!!</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Don’t hold too tightly to this life and don’t focus too much on this life.</a:t>
            </a:r>
          </a:p>
        </p:txBody>
      </p:sp>
      <p:sp>
        <p:nvSpPr>
          <p:cNvPr id="18" name="Rectangle 17">
            <a:extLst>
              <a:ext uri="{FF2B5EF4-FFF2-40B4-BE49-F238E27FC236}">
                <a16:creationId xmlns:a16="http://schemas.microsoft.com/office/drawing/2014/main" id="{50D526F1-DF96-1B49-8B8D-29F7F6D7B87E}"/>
              </a:ext>
            </a:extLst>
          </p:cNvPr>
          <p:cNvSpPr/>
          <p:nvPr/>
        </p:nvSpPr>
        <p:spPr>
          <a:xfrm>
            <a:off x="-8288" y="3798167"/>
            <a:ext cx="9135250" cy="923330"/>
          </a:xfrm>
          <a:prstGeom prst="rect">
            <a:avLst/>
          </a:prstGeom>
          <a:solidFill>
            <a:schemeClr val="bg1"/>
          </a:solidFill>
        </p:spPr>
        <p:txBody>
          <a:bodyPr wrap="square">
            <a:spAutoFit/>
          </a:bodyPr>
          <a:lstStyle/>
          <a:p>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9 </a:t>
            </a:r>
            <a:r>
              <a:rPr lang="en-AU" dirty="0">
                <a:latin typeface="Comic Sans MS" panose="030F0902030302020204" pitchFamily="66" charset="0"/>
                <a:ea typeface="Arial" panose="020B0604020202020204" pitchFamily="34" charset="0"/>
              </a:rPr>
              <a:t>So whether we are at home or away, we make it our aim to please him.  </a:t>
            </a:r>
            <a:r>
              <a:rPr lang="en-AU" b="1" baseline="30000" dirty="0">
                <a:latin typeface="Comic Sans MS" panose="030F0902030302020204" pitchFamily="66" charset="0"/>
                <a:ea typeface="Arial" panose="020B0604020202020204" pitchFamily="34" charset="0"/>
              </a:rPr>
              <a:t>10 </a:t>
            </a:r>
            <a:r>
              <a:rPr lang="en-AU" dirty="0">
                <a:latin typeface="Comic Sans MS" panose="030F0902030302020204" pitchFamily="66" charset="0"/>
                <a:ea typeface="Arial" panose="020B0604020202020204" pitchFamily="34" charset="0"/>
              </a:rPr>
              <a:t>For we must all appear before the judgment seat of Christ, so that each one may receive what is due for what he has done in the body, whether good or evil. </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FECE7A65-D99F-3648-A329-324773985E6A}"/>
              </a:ext>
            </a:extLst>
          </p:cNvPr>
          <p:cNvSpPr txBox="1"/>
          <p:nvPr/>
        </p:nvSpPr>
        <p:spPr>
          <a:xfrm>
            <a:off x="568" y="2469919"/>
            <a:ext cx="9144000"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to </a:t>
            </a:r>
            <a:r>
              <a:rPr lang="en-AU" sz="1900" dirty="0">
                <a:solidFill>
                  <a:srgbClr val="FFFF00"/>
                </a:solidFill>
                <a:latin typeface="Comic Sans MS" panose="030F0902030302020204" pitchFamily="66" charset="0"/>
                <a:cs typeface="Times New Roman" panose="02020603050405020304" pitchFamily="18" charset="0"/>
              </a:rPr>
              <a:t>walk by faith, not by sight</a:t>
            </a:r>
            <a:r>
              <a:rPr lang="en-AU" sz="2000" dirty="0">
                <a:solidFill>
                  <a:srgbClr val="FFFF00"/>
                </a:solidFill>
                <a:latin typeface="Times New Roman" panose="02020603050405020304" pitchFamily="18" charset="0"/>
                <a:cs typeface="Times New Roman" panose="02020603050405020304" pitchFamily="18" charset="0"/>
              </a:rPr>
              <a:t>, is to live this life, with a certainty in the resurrection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Holy Spirit in our lives is the guarantee of the resurrection</a:t>
            </a:r>
          </a:p>
        </p:txBody>
      </p:sp>
      <p:sp>
        <p:nvSpPr>
          <p:cNvPr id="7" name="TextBox 6">
            <a:extLst>
              <a:ext uri="{FF2B5EF4-FFF2-40B4-BE49-F238E27FC236}">
                <a16:creationId xmlns:a16="http://schemas.microsoft.com/office/drawing/2014/main" id="{08B449F7-27B2-D544-8EB7-5103E0C023FF}"/>
              </a:ext>
            </a:extLst>
          </p:cNvPr>
          <p:cNvSpPr txBox="1"/>
          <p:nvPr/>
        </p:nvSpPr>
        <p:spPr>
          <a:xfrm>
            <a:off x="8750" y="1213757"/>
            <a:ext cx="9144000" cy="1323439"/>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When we are raised, we will have an eternal body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a:t>
            </a:r>
            <a:r>
              <a:rPr lang="en-AU" sz="2000" b="1" dirty="0">
                <a:solidFill>
                  <a:srgbClr val="FFFF00"/>
                </a:solidFill>
                <a:latin typeface="Times New Roman" panose="02020603050405020304" pitchFamily="18" charset="0"/>
                <a:cs typeface="Times New Roman" panose="02020603050405020304" pitchFamily="18" charset="0"/>
              </a:rPr>
              <a:t>Not</a:t>
            </a:r>
            <a:r>
              <a:rPr lang="en-AU" sz="2000" dirty="0">
                <a:solidFill>
                  <a:srgbClr val="FFFF00"/>
                </a:solidFill>
                <a:latin typeface="Times New Roman" panose="02020603050405020304" pitchFamily="18" charset="0"/>
                <a:cs typeface="Times New Roman" panose="02020603050405020304" pitchFamily="18" charset="0"/>
              </a:rPr>
              <a:t> a free or floating spirit like the Gnostics taught)</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Tent” = Earthly body.  Temporary;  Burdened;  Groaning</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 building” = Heavenly body;  Eternal;  Glorious;  Life </a:t>
            </a:r>
          </a:p>
        </p:txBody>
      </p:sp>
      <p:sp>
        <p:nvSpPr>
          <p:cNvPr id="8" name="TextBox 7">
            <a:extLst>
              <a:ext uri="{FF2B5EF4-FFF2-40B4-BE49-F238E27FC236}">
                <a16:creationId xmlns:a16="http://schemas.microsoft.com/office/drawing/2014/main" id="{8B63E01B-F7CA-814F-A8A5-A1AA7EFF8817}"/>
              </a:ext>
            </a:extLst>
          </p:cNvPr>
          <p:cNvSpPr txBox="1"/>
          <p:nvPr/>
        </p:nvSpPr>
        <p:spPr>
          <a:xfrm>
            <a:off x="8750" y="3444224"/>
            <a:ext cx="9144000" cy="400110"/>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How we live, matters.  We are all accountable to Christ.</a:t>
            </a:r>
          </a:p>
        </p:txBody>
      </p:sp>
      <p:sp>
        <p:nvSpPr>
          <p:cNvPr id="9" name="TextBox 8">
            <a:extLst>
              <a:ext uri="{FF2B5EF4-FFF2-40B4-BE49-F238E27FC236}">
                <a16:creationId xmlns:a16="http://schemas.microsoft.com/office/drawing/2014/main" id="{F2482239-055C-2E42-B728-CF57224BB476}"/>
              </a:ext>
            </a:extLst>
          </p:cNvPr>
          <p:cNvSpPr txBox="1"/>
          <p:nvPr/>
        </p:nvSpPr>
        <p:spPr>
          <a:xfrm>
            <a:off x="17038" y="3131638"/>
            <a:ext cx="9109924" cy="400110"/>
          </a:xfrm>
          <a:prstGeom prst="rect">
            <a:avLst/>
          </a:prstGeom>
          <a:noFill/>
          <a:ln>
            <a:noFill/>
          </a:ln>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What is God’s will for my life???  </a:t>
            </a:r>
            <a:r>
              <a:rPr lang="en-AU" sz="2000" b="1" u="sng" dirty="0">
                <a:solidFill>
                  <a:schemeClr val="bg1"/>
                </a:solidFill>
                <a:latin typeface="Times New Roman" panose="02020603050405020304" pitchFamily="18" charset="0"/>
                <a:cs typeface="Times New Roman" panose="02020603050405020304" pitchFamily="18" charset="0"/>
              </a:rPr>
              <a:t>We make it our aim to please Him</a:t>
            </a:r>
          </a:p>
        </p:txBody>
      </p:sp>
      <p:sp>
        <p:nvSpPr>
          <p:cNvPr id="11" name="TextBox 10">
            <a:extLst>
              <a:ext uri="{FF2B5EF4-FFF2-40B4-BE49-F238E27FC236}">
                <a16:creationId xmlns:a16="http://schemas.microsoft.com/office/drawing/2014/main" id="{A02149E5-AAFF-BE4F-BE80-C9893C4D9A0B}"/>
              </a:ext>
            </a:extLst>
          </p:cNvPr>
          <p:cNvSpPr txBox="1"/>
          <p:nvPr/>
        </p:nvSpPr>
        <p:spPr>
          <a:xfrm>
            <a:off x="-5765" y="4728738"/>
            <a:ext cx="9144000" cy="1015663"/>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We are saved by Grace and by faith alone. Not good enough to save ourselves.</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Jesus died to save us from our sins.  Repent of sin, seek forgiveness, submit to Jesus.</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But we are </a:t>
            </a:r>
            <a:r>
              <a:rPr lang="en-AU" sz="2000" u="sng" dirty="0">
                <a:solidFill>
                  <a:srgbClr val="FFFF00"/>
                </a:solidFill>
                <a:latin typeface="Times New Roman" panose="02020603050405020304" pitchFamily="18" charset="0"/>
                <a:cs typeface="Times New Roman" panose="02020603050405020304" pitchFamily="18" charset="0"/>
              </a:rPr>
              <a:t>not</a:t>
            </a:r>
            <a:r>
              <a:rPr lang="en-AU" sz="2000" dirty="0">
                <a:solidFill>
                  <a:srgbClr val="FFFF00"/>
                </a:solidFill>
                <a:latin typeface="Times New Roman" panose="02020603050405020304" pitchFamily="18" charset="0"/>
                <a:cs typeface="Times New Roman" panose="02020603050405020304" pitchFamily="18" charset="0"/>
              </a:rPr>
              <a:t> saved to go on sinning.  Because He is Lord, we live to please Him. </a:t>
            </a:r>
          </a:p>
        </p:txBody>
      </p:sp>
    </p:spTree>
    <p:extLst>
      <p:ext uri="{BB962C8B-B14F-4D97-AF65-F5344CB8AC3E}">
        <p14:creationId xmlns:p14="http://schemas.microsoft.com/office/powerpoint/2010/main" val="322361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100433</TotalTime>
  <Words>837</Words>
  <Application>Microsoft Macintosh PowerPoint</Application>
  <PresentationFormat>On-screen Show (16:10)</PresentationFormat>
  <Paragraphs>44</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1667</cp:revision>
  <cp:lastPrinted>2019-12-20T23:16:15Z</cp:lastPrinted>
  <dcterms:created xsi:type="dcterms:W3CDTF">2016-11-04T06:28:01Z</dcterms:created>
  <dcterms:modified xsi:type="dcterms:W3CDTF">2019-12-20T23:18:42Z</dcterms:modified>
</cp:coreProperties>
</file>